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3" r:id="rId9"/>
    <p:sldId id="272" r:id="rId10"/>
    <p:sldId id="274" r:id="rId11"/>
    <p:sldId id="275" r:id="rId12"/>
    <p:sldId id="27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EBD8F"/>
    <a:srgbClr val="0F7172"/>
    <a:srgbClr val="1E2A5A"/>
    <a:srgbClr val="A0C23A"/>
    <a:srgbClr val="1F5480"/>
    <a:srgbClr val="2E2C2D"/>
    <a:srgbClr val="47627F"/>
    <a:srgbClr val="04105A"/>
    <a:srgbClr val="ED613E"/>
    <a:srgbClr val="BF3C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-1098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5/21/2019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" y="366"/>
            <a:ext cx="9143024" cy="685726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5/21/2019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4944" y="2320627"/>
            <a:ext cx="7799832" cy="23876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3462">
                  <a:solidFill>
                    <a:srgbClr val="8EBD8F"/>
                  </a:solidFill>
                  <a:prstDash val="solid"/>
                </a:ln>
                <a:solidFill>
                  <a:srgbClr val="0F7172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Особенности работы педагога – психолога с различными типами неуспевающих школьников</a:t>
            </a:r>
            <a:endParaRPr lang="en-US" sz="4000" b="1" dirty="0">
              <a:ln w="13462">
                <a:solidFill>
                  <a:srgbClr val="8EBD8F"/>
                </a:solidFill>
                <a:prstDash val="solid"/>
              </a:ln>
              <a:solidFill>
                <a:srgbClr val="0F7172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98548" y="4865076"/>
            <a:ext cx="4992624" cy="1069379"/>
          </a:xfrm>
        </p:spPr>
        <p:txBody>
          <a:bodyPr/>
          <a:lstStyle/>
          <a:p>
            <a:r>
              <a:rPr lang="ru-RU" dirty="0" smtClean="0">
                <a:solidFill>
                  <a:srgbClr val="1F5480"/>
                </a:solidFill>
              </a:rPr>
              <a:t>Бакунина О.Ю., педагог – психолог МБОУ «Донская школа»</a:t>
            </a:r>
            <a:endParaRPr lang="en-US" dirty="0">
              <a:solidFill>
                <a:srgbClr val="1F54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Психодиагностические таблицы</a:t>
            </a:r>
            <a:endParaRPr lang="ru-RU" dirty="0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9654" y="1356703"/>
            <a:ext cx="3229638" cy="473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1541" y="1288831"/>
            <a:ext cx="3292475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05749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Диагностическая карта: трудности при обучении русскому языку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Group 59"/>
          <p:cNvGraphicFramePr>
            <a:graphicFrameLocks/>
          </p:cNvGraphicFramePr>
          <p:nvPr/>
        </p:nvGraphicFramePr>
        <p:xfrm>
          <a:off x="261256" y="1461883"/>
          <a:ext cx="8597735" cy="5174875"/>
        </p:xfrm>
        <a:graphic>
          <a:graphicData uri="http://schemas.openxmlformats.org/drawingml/2006/table">
            <a:tbl>
              <a:tblPr/>
              <a:tblGrid>
                <a:gridCol w="1719547"/>
                <a:gridCol w="2046403"/>
                <a:gridCol w="3552783"/>
                <a:gridCol w="1279002"/>
              </a:tblGrid>
              <a:tr h="2787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-52"/>
                        </a:rPr>
                        <a:t>Внешние проявления трудностей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-52"/>
                        </a:rPr>
                        <a:t>Уровни детерминации (причины)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charset="-52"/>
                        </a:rPr>
                        <a:t>Задания для  коррекции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902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педагогический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58E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психологический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58ED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385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Пропуски букв гласных, согласных, слогов и предложений.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-5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Недостаточность звукобуквенного, слогового  анализа и синтеза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902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-5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Неустойчивость внимания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5,2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3858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Ошибки при списывании с доски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6F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-5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Несформированность процессов зрительного анализа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3,4,5,25,30,34,48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398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-5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Неустойчивость произвольного внимания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640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Неумение поэлементно воспроизводить образец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-5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4,49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738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-5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Слабое развитие  кратковременной зрительной памяти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385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Замена согласных, близких по акустическим и артикуляционным признакам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-5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Недоразвитие фонетико-фонематического анализа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20,21,97,98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853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-5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Несформированность звукобуквенных ассоциаций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-52"/>
                        </a:rPr>
                        <a:t>30,36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01638783"/>
              </p:ext>
            </p:extLst>
          </p:nvPr>
        </p:nvGraphicFramePr>
        <p:xfrm>
          <a:off x="273132" y="320634"/>
          <a:ext cx="8680863" cy="62714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60122"/>
                <a:gridCol w="2251037"/>
                <a:gridCol w="2167222"/>
                <a:gridCol w="2502482"/>
              </a:tblGrid>
              <a:tr h="7802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Феноменология трудностей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Возможные психологические причины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Психодиагностические методики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Рекомендации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04542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Во время урока выходит и отсут­ствует продолжи­тельное время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1. Отсутствует учебная мотивация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1. Методика изучения мотивации (по Белопольской)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1. Стимуляция познавательной активности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96426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2.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</a:rPr>
                        <a:t>Несформированность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 отношения к себе как к школьнику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2. Анкета для определения школьной мотивации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2. Коррекция личностной направленности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96426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3. Заниженная самооценка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3. Методика изучения самооценки (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</a:rPr>
                        <a:t>Спилбергера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3. Снятие тревожных состояний через терапевтическое воздействие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96426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4. Внутреннее стрессовое состояние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4. Методика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</a:rPr>
                        <a:t>Люшера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4. Необходимо дополнительное обследование у психоневролога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9732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5. Трудности в усвоении материала, связанные с ЗПР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</a:rPr>
                        <a:t>5. Методика Векслера (для соответствующего возраста)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5. Коррекционная работа с учетом рекомендаций ПМПК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58240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2096" y="576142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Работа с учащимися со слабым развитием мыслительной деятельности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5542" y="2142148"/>
            <a:ext cx="7886700" cy="4351338"/>
          </a:xfrm>
        </p:spPr>
        <p:txBody>
          <a:bodyPr/>
          <a:lstStyle/>
          <a:p>
            <a:r>
              <a:rPr lang="ru-RU" dirty="0"/>
              <a:t>создавать проблемные ситуации;</a:t>
            </a:r>
          </a:p>
          <a:p>
            <a:r>
              <a:rPr lang="ru-RU" dirty="0"/>
              <a:t>активизировать самостоятельное мышление;</a:t>
            </a:r>
          </a:p>
          <a:p>
            <a:r>
              <a:rPr lang="ru-RU" dirty="0"/>
              <a:t>организовывать сотрудничество учащихся на уроке;</a:t>
            </a:r>
          </a:p>
          <a:p>
            <a:r>
              <a:rPr lang="ru-RU" dirty="0"/>
              <a:t>выстраивать позитивные отношения с группой;</a:t>
            </a:r>
          </a:p>
          <a:p>
            <a:r>
              <a:rPr lang="ru-RU" dirty="0"/>
              <a:t>проявлять искреннюю заинтересованность в успехах ребят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07818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Работа с учащимися, не желающими учиться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u="sng" dirty="0" smtClean="0"/>
              <a:t>Задача </a:t>
            </a:r>
            <a:r>
              <a:rPr lang="ru-RU" u="sng" dirty="0"/>
              <a:t>педагога в этом случае:</a:t>
            </a:r>
          </a:p>
          <a:p>
            <a:r>
              <a:rPr lang="ru-RU" dirty="0"/>
              <a:t>помочь учащимся осознать необходимость получения новых знаний;</a:t>
            </a:r>
          </a:p>
          <a:p>
            <a:r>
              <a:rPr lang="ru-RU" dirty="0"/>
              <a:t>развивать ответственность;</a:t>
            </a:r>
          </a:p>
          <a:p>
            <a:r>
              <a:rPr lang="ru-RU" dirty="0"/>
              <a:t>поддерживать уверенность учащихся в собственных силах, вырабатывая позитивную самооценку.</a:t>
            </a:r>
          </a:p>
        </p:txBody>
      </p:sp>
    </p:spTree>
    <p:extLst>
      <p:ext uri="{BB962C8B-B14F-4D97-AF65-F5344CB8AC3E}">
        <p14:creationId xmlns:p14="http://schemas.microsoft.com/office/powerpoint/2010/main" xmlns="" val="478523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309" y="365126"/>
            <a:ext cx="8264768" cy="1325563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Для того чтобы повысить познавательный интерес, применяются активные формы </a:t>
            </a:r>
            <a:r>
              <a:rPr lang="ru-RU" sz="3200" dirty="0" smtClean="0"/>
              <a:t>обучения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решение проблемных ситуаций;</a:t>
            </a:r>
          </a:p>
          <a:p>
            <a:r>
              <a:rPr lang="ru-RU" dirty="0"/>
              <a:t>использование исследовательского подхода при изучении учебного материала;</a:t>
            </a:r>
          </a:p>
          <a:p>
            <a:r>
              <a:rPr lang="ru-RU" dirty="0"/>
              <a:t>связь учебной информации с жизненным опытом учащихся;</a:t>
            </a:r>
          </a:p>
          <a:p>
            <a:r>
              <a:rPr lang="ru-RU" dirty="0"/>
              <a:t>организация сотрудничества, использование командных форм работы и методов деятельности, построенных на соревновании с периодической сменой состава групп; позитивное эмоциональное подкрепление, индивидуальная и групповая работа над проектами.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675269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Работа с учащимися, на которых повлияли внешние причины: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79875324"/>
              </p:ext>
            </p:extLst>
          </p:nvPr>
        </p:nvGraphicFramePr>
        <p:xfrm>
          <a:off x="360367" y="1572335"/>
          <a:ext cx="8467112" cy="4720597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116778"/>
                <a:gridCol w="2116778"/>
                <a:gridCol w="2116778"/>
                <a:gridCol w="2116778"/>
              </a:tblGrid>
              <a:tr h="299654"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Этапы формирования положительного отношения к учению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93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Формируемые отношения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1-й этап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2-й этап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3-й этап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103517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 содержанию учебного материала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Наиболее легкий занимательный материал, независимо от его важности, значимости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Занимательный материал, касающийся сущности изучаемого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Существенный, важный, но не привлекательный материал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10325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 процессу учения (усвоения знаний)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Действует учитель – ученик только воспринимает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Ведущим остается учитель, ученик участвует в отдельных звеньях процесса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Ведущим становится ученик, учитель участвует в отдельных звеньях процесса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6637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 себе, своим силам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Поощрение успехов в учебе, не требующей усилий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Поощрение успехов в работе, требующей некоторых усилий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Поощрение успехов в работе, требующий значительных усилий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8481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 учителю (коллективу)</a:t>
                      </a:r>
                      <a:endParaRPr kumimoji="0" lang="ru-RU" sz="4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Подчеркнутая объективность, нейтралитет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Доброжелательность, внимание, личное расположение, помощь, сочувствие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Использование суждения наряду с доброжелательностью, помощью и др.</a:t>
                      </a: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158310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493819"/>
            <a:ext cx="7886700" cy="36831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i="1" dirty="0" smtClean="0"/>
              <a:t>Спасибо за внимание!</a:t>
            </a:r>
            <a:endParaRPr lang="ru-RU" sz="6000" i="1" dirty="0"/>
          </a:p>
        </p:txBody>
      </p:sp>
    </p:spTree>
    <p:extLst>
      <p:ext uri="{BB962C8B-B14F-4D97-AF65-F5344CB8AC3E}">
        <p14:creationId xmlns:p14="http://schemas.microsoft.com/office/powerpoint/2010/main" xmlns="" val="3636363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1F5480"/>
                </a:solidFill>
              </a:rPr>
              <a:t>Работа педагога-психолога с неуспевающими учащимися</a:t>
            </a:r>
            <a:endParaRPr lang="en-US" b="1" dirty="0">
              <a:solidFill>
                <a:srgbClr val="1F548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/>
              <a:t>предполагает </a:t>
            </a:r>
            <a:r>
              <a:rPr lang="ru-RU" sz="3200" u="sng" dirty="0"/>
              <a:t>оценку</a:t>
            </a:r>
            <a:r>
              <a:rPr lang="ru-RU" sz="3200" dirty="0"/>
              <a:t>, как познавательной сферы, так и личности учащегося. Психологическая работа призвана не только </a:t>
            </a:r>
            <a:r>
              <a:rPr lang="ru-RU" sz="3200" u="sng" dirty="0"/>
              <a:t>выявить познавательные и личностные характеристики </a:t>
            </a:r>
            <a:r>
              <a:rPr lang="ru-RU" sz="3200" dirty="0"/>
              <a:t>учащегося, но и </a:t>
            </a:r>
            <a:r>
              <a:rPr lang="ru-RU" sz="3200" u="sng" dirty="0"/>
              <a:t>обеспечить ему психологический комфорт</a:t>
            </a:r>
            <a:r>
              <a:rPr lang="ru-RU" sz="3200" dirty="0"/>
              <a:t>, поскольку проблемы с успеваемостью отчасти являются симптомом общего психологического неблагополучия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916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педагога - психолога: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05204" y="1696671"/>
            <a:ext cx="7886700" cy="435133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arenR"/>
            </a:pPr>
            <a:r>
              <a:rPr lang="ru-RU" sz="3200" dirty="0" smtClean="0"/>
              <a:t>Оценка </a:t>
            </a:r>
            <a:r>
              <a:rPr lang="ru-RU" sz="3200" dirty="0"/>
              <a:t>познавательного развития: память, внимание, абстрактное мышление</a:t>
            </a:r>
            <a:r>
              <a:rPr lang="ru-RU" sz="3200" dirty="0" smtClean="0"/>
              <a:t>.</a:t>
            </a:r>
          </a:p>
          <a:p>
            <a:pPr marL="0" indent="0">
              <a:buNone/>
            </a:pP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2) Оценка личности: мотивация обучения, отношения со сверстниками, учителями и </a:t>
            </a:r>
            <a:r>
              <a:rPr lang="ru-RU" sz="3200" dirty="0" smtClean="0"/>
              <a:t>родителями</a:t>
            </a:r>
            <a:r>
              <a:rPr lang="ru-RU" sz="3200" dirty="0"/>
              <a:t>, жизненные цели, стремления</a:t>
            </a:r>
            <a:r>
              <a:rPr lang="ru-RU" sz="3200" dirty="0" smtClean="0"/>
              <a:t>.</a:t>
            </a:r>
          </a:p>
          <a:p>
            <a:pPr marL="0" indent="0">
              <a:buNone/>
            </a:pP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3) Консультирование учащегося, родителей, классного руководителя и учителей - предметников.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2523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832338"/>
            <a:ext cx="7886700" cy="5344625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/>
              <a:t>Средствами работы психолога являются тестовые методики, беседа, наблюдение</a:t>
            </a:r>
            <a:r>
              <a:rPr lang="ru-RU" sz="3200" dirty="0" smtClean="0"/>
              <a:t>.</a:t>
            </a:r>
          </a:p>
          <a:p>
            <a:pPr marL="0" indent="0" algn="ctr">
              <a:buNone/>
            </a:pPr>
            <a:endParaRPr lang="ru-RU" sz="3200" dirty="0"/>
          </a:p>
          <a:p>
            <a:pPr marL="0" indent="0" algn="ctr">
              <a:buNone/>
            </a:pPr>
            <a:r>
              <a:rPr lang="ru-RU" sz="3200" dirty="0" smtClean="0"/>
              <a:t>По </a:t>
            </a:r>
            <a:r>
              <a:rPr lang="ru-RU" sz="3200" dirty="0"/>
              <a:t>итогам диагностики и консультации учащегося педагог-психолог </a:t>
            </a:r>
            <a:r>
              <a:rPr lang="ru-RU" sz="3200" b="1" dirty="0">
                <a:solidFill>
                  <a:srgbClr val="FF0000"/>
                </a:solidFill>
              </a:rPr>
              <a:t>предоставляет рекомендации </a:t>
            </a:r>
            <a:r>
              <a:rPr lang="ru-RU" sz="3200" dirty="0"/>
              <a:t>по работе с ним учителям, а также составляет </a:t>
            </a:r>
            <a:r>
              <a:rPr lang="ru-RU" sz="3200" b="1" dirty="0">
                <a:solidFill>
                  <a:srgbClr val="FF0000"/>
                </a:solidFill>
              </a:rPr>
              <a:t>психолого-педагогическую характеристику</a:t>
            </a:r>
            <a:r>
              <a:rPr lang="ru-RU" sz="32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37854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/>
              <a:t>Подбор тестовых методов диагностики различен для каждой возрастной категории учащихся</a:t>
            </a:r>
            <a:r>
              <a:rPr lang="ru-RU" sz="3100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077489628"/>
              </p:ext>
            </p:extLst>
          </p:nvPr>
        </p:nvGraphicFramePr>
        <p:xfrm>
          <a:off x="107504" y="1312984"/>
          <a:ext cx="9036496" cy="5615023"/>
        </p:xfrm>
        <a:graphic>
          <a:graphicData uri="http://schemas.openxmlformats.org/drawingml/2006/table">
            <a:tbl>
              <a:tblPr/>
              <a:tblGrid>
                <a:gridCol w="4327535"/>
                <a:gridCol w="4708961"/>
              </a:tblGrid>
              <a:tr h="2497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Познавательная сфера</a:t>
                      </a:r>
                      <a:endParaRPr lang="ru-RU" sz="1800" dirty="0">
                        <a:effectLst/>
                        <a:latin typeface="inherit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Личностная сфера</a:t>
                      </a:r>
                      <a:endParaRPr lang="ru-RU" sz="1800" dirty="0">
                        <a:effectLst/>
                        <a:latin typeface="inherit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</a:tr>
              <a:tr h="263113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                                                           </a:t>
                      </a:r>
                      <a:r>
                        <a:rPr lang="ru-RU" sz="1800" b="1" dirty="0">
                          <a:effectLst/>
                        </a:rPr>
                        <a:t> 1 — 4 класс</a:t>
                      </a:r>
                      <a:endParaRPr lang="ru-RU" sz="1800" b="1" dirty="0">
                        <a:effectLst/>
                        <a:latin typeface="inherit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524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1)Таблицы </a:t>
                      </a:r>
                      <a:r>
                        <a:rPr lang="ru-RU" sz="1800" dirty="0" err="1">
                          <a:effectLst/>
                        </a:rPr>
                        <a:t>Горбова-Шульте</a:t>
                      </a:r>
                      <a:endParaRPr lang="ru-RU" sz="1800" dirty="0">
                        <a:effectLst/>
                      </a:endParaRP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2) «Пословицы» Б.В. Зейгарник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3) Тест словесно-логического мышления (аналогии, обобщения)</a:t>
                      </a:r>
                      <a:endParaRPr lang="ru-RU" sz="1800" dirty="0">
                        <a:effectLst/>
                        <a:latin typeface="inherit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1)Рисунок человека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2)Рисунок школы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3) Методика «Тревожность» А. Прихожан</a:t>
                      </a:r>
                      <a:endParaRPr lang="ru-RU" sz="1800">
                        <a:effectLst/>
                        <a:latin typeface="inherit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</a:tr>
              <a:tr h="263113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                                                           </a:t>
                      </a:r>
                      <a:r>
                        <a:rPr lang="ru-RU" sz="1800" b="1" dirty="0">
                          <a:effectLst/>
                        </a:rPr>
                        <a:t> 5 – 7 класс</a:t>
                      </a:r>
                      <a:endParaRPr lang="ru-RU" sz="1800" b="1" dirty="0">
                        <a:effectLst/>
                        <a:latin typeface="inherit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155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1)Школьный тест умственного развития (ШТУР)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2)Матрицы </a:t>
                      </a:r>
                      <a:r>
                        <a:rPr lang="ru-RU" sz="1800" dirty="0" err="1">
                          <a:effectLst/>
                        </a:rPr>
                        <a:t>Равена</a:t>
                      </a:r>
                      <a:endParaRPr lang="ru-RU" sz="1800" dirty="0">
                        <a:effectLst/>
                      </a:endParaRP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3)Таблицы </a:t>
                      </a:r>
                      <a:r>
                        <a:rPr lang="ru-RU" sz="1800" dirty="0" err="1">
                          <a:effectLst/>
                        </a:rPr>
                        <a:t>Горбова-Шульте</a:t>
                      </a:r>
                      <a:endParaRPr lang="ru-RU" sz="1800" dirty="0">
                        <a:effectLst/>
                        <a:latin typeface="inherit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1)Тест «Суицидальные наклонности» </a:t>
                      </a:r>
                      <a:r>
                        <a:rPr lang="ru-RU" sz="1800" dirty="0" smtClean="0">
                          <a:effectLst/>
                        </a:rPr>
                        <a:t>2)Рисунок </a:t>
                      </a:r>
                      <a:r>
                        <a:rPr lang="ru-RU" sz="1800" dirty="0">
                          <a:effectLst/>
                        </a:rPr>
                        <a:t>школы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3)Незаконченные предложения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4)Личностный опросник </a:t>
                      </a:r>
                      <a:r>
                        <a:rPr lang="ru-RU" sz="1800" dirty="0" err="1">
                          <a:effectLst/>
                        </a:rPr>
                        <a:t>Г.Айзенка</a:t>
                      </a:r>
                      <a:endParaRPr lang="ru-RU" sz="1800" dirty="0">
                        <a:effectLst/>
                        <a:latin typeface="inherit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</a:tr>
              <a:tr h="263113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                                                              </a:t>
                      </a:r>
                      <a:r>
                        <a:rPr lang="ru-RU" sz="1800" b="1" dirty="0">
                          <a:effectLst/>
                        </a:rPr>
                        <a:t> 8 – 11 класс</a:t>
                      </a:r>
                      <a:endParaRPr lang="ru-RU" sz="1800" b="1" dirty="0">
                        <a:effectLst/>
                        <a:latin typeface="inherit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49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1)Матрицы </a:t>
                      </a:r>
                      <a:r>
                        <a:rPr lang="ru-RU" sz="1800" dirty="0" err="1">
                          <a:effectLst/>
                        </a:rPr>
                        <a:t>Равена</a:t>
                      </a:r>
                      <a:endParaRPr lang="ru-RU" sz="1800" dirty="0">
                        <a:effectLst/>
                      </a:endParaRP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2)Сложные аналогии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3)Закономерности числового ряда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4)Тест </a:t>
                      </a:r>
                      <a:r>
                        <a:rPr lang="ru-RU" sz="1800" dirty="0" err="1">
                          <a:effectLst/>
                        </a:rPr>
                        <a:t>Айзенка</a:t>
                      </a:r>
                      <a:endParaRPr lang="ru-RU" sz="1800" dirty="0">
                        <a:effectLst/>
                        <a:latin typeface="inherit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1)Тест «Суицидальные наклонности» </a:t>
                      </a:r>
                      <a:r>
                        <a:rPr lang="ru-RU" sz="1800" dirty="0" err="1">
                          <a:effectLst/>
                        </a:rPr>
                        <a:t>З.Королёва</a:t>
                      </a:r>
                      <a:endParaRPr lang="ru-RU" sz="1800" dirty="0">
                        <a:effectLst/>
                      </a:endParaRP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2)Тест личностной тревожности </a:t>
                      </a:r>
                      <a:r>
                        <a:rPr lang="ru-RU" sz="1800" dirty="0" err="1">
                          <a:effectLst/>
                        </a:rPr>
                        <a:t>Спилбергера</a:t>
                      </a:r>
                      <a:r>
                        <a:rPr lang="ru-RU" sz="1800" dirty="0">
                          <a:effectLst/>
                        </a:rPr>
                        <a:t> – Ханина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3)Незаконченные предложения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4)САН </a:t>
                      </a:r>
                      <a:endParaRPr lang="ru-RU" sz="1800" dirty="0" smtClean="0">
                        <a:effectLst/>
                      </a:endParaRP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5)Личностный </a:t>
                      </a:r>
                      <a:r>
                        <a:rPr lang="ru-RU" sz="1800" dirty="0">
                          <a:effectLst/>
                        </a:rPr>
                        <a:t>опросник </a:t>
                      </a:r>
                      <a:r>
                        <a:rPr lang="ru-RU" sz="1800" dirty="0" err="1">
                          <a:effectLst/>
                        </a:rPr>
                        <a:t>Г.Айзенка</a:t>
                      </a:r>
                      <a:endParaRPr lang="ru-RU" sz="1800" dirty="0">
                        <a:effectLst/>
                        <a:latin typeface="inherit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F79646"/>
                      </a:solidFill>
                    </a:lnL>
                    <a:lnR w="12700" cmpd="sng">
                      <a:solidFill>
                        <a:srgbClr val="F79646"/>
                      </a:solidFill>
                    </a:lnR>
                    <a:lnT w="12700" cmpd="sng">
                      <a:solidFill>
                        <a:srgbClr val="F79646"/>
                      </a:solidFill>
                    </a:lnT>
                    <a:lnB w="12700" cmpd="sng">
                      <a:solidFill>
                        <a:srgbClr val="F7964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9646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8172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Методы работы с </a:t>
            </a:r>
            <a:r>
              <a:rPr lang="ru-RU" sz="3600" dirty="0" smtClean="0"/>
              <a:t>неуспевающими </a:t>
            </a:r>
            <a:r>
              <a:rPr lang="ru-RU" sz="3200" dirty="0"/>
              <a:t>(</a:t>
            </a:r>
            <a:r>
              <a:rPr lang="ru-RU" sz="3200" dirty="0" err="1"/>
              <a:t>З.И.Колмыкова</a:t>
            </a:r>
            <a:r>
              <a:rPr lang="ru-RU" sz="3200" dirty="0"/>
              <a:t>):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lvl="0" indent="-342900"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3000" b="1" dirty="0" smtClean="0">
                <a:solidFill>
                  <a:srgbClr val="C0504D"/>
                </a:solidFill>
              </a:rPr>
              <a:t>Тип 1 (низкая </a:t>
            </a:r>
            <a:r>
              <a:rPr lang="ru-RU" sz="3000" b="1" dirty="0" err="1" smtClean="0">
                <a:solidFill>
                  <a:srgbClr val="C0504D"/>
                </a:solidFill>
              </a:rPr>
              <a:t>обучаемость</a:t>
            </a:r>
            <a:r>
              <a:rPr lang="ru-RU" sz="3000" b="1" dirty="0" smtClean="0">
                <a:solidFill>
                  <a:srgbClr val="C0504D"/>
                </a:solidFill>
              </a:rPr>
              <a:t>, положительное отношение к школе)</a:t>
            </a:r>
            <a:r>
              <a:rPr lang="ru-RU" sz="3000" b="1" dirty="0" smtClean="0">
                <a:solidFill>
                  <a:prstClr val="black"/>
                </a:solidFill>
              </a:rPr>
              <a:t> –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3000" dirty="0" smtClean="0">
                <a:solidFill>
                  <a:prstClr val="black"/>
                </a:solidFill>
              </a:rPr>
              <a:t> необходимо проводить работу, направленную на </a:t>
            </a:r>
            <a:r>
              <a:rPr lang="ru-RU" sz="3000" u="sng" dirty="0" smtClean="0">
                <a:solidFill>
                  <a:prstClr val="black"/>
                </a:solidFill>
              </a:rPr>
              <a:t>перестройку тех особенностей мыслительной деятельности</a:t>
            </a:r>
            <a:r>
              <a:rPr lang="ru-RU" sz="3000" dirty="0" smtClean="0">
                <a:solidFill>
                  <a:prstClr val="black"/>
                </a:solidFill>
              </a:rPr>
              <a:t>, которые тормозят успешное обучение (неспособность к обобщению, недоразвитое словесно – логическое мышление): задачи и упражнения, требующие перехода мысли из отвлеченного плана в конкретный, и наоборот; упражнения, требующие сопоставительного анализа; активизация помощи взрослого и т.д.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43307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Методы работы с неуспевающими </a:t>
            </a:r>
            <a:r>
              <a:rPr lang="ru-RU" sz="3200" dirty="0"/>
              <a:t>(</a:t>
            </a:r>
            <a:r>
              <a:rPr lang="ru-RU" sz="3200" dirty="0" err="1"/>
              <a:t>З.И.Колмыкова</a:t>
            </a:r>
            <a:r>
              <a:rPr lang="ru-RU" sz="3200" dirty="0"/>
              <a:t>):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lvl="0" indent="-342900"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3000" b="1" dirty="0">
                <a:solidFill>
                  <a:srgbClr val="FF0000"/>
                </a:solidFill>
              </a:rPr>
              <a:t>Тип 2 </a:t>
            </a:r>
            <a:r>
              <a:rPr lang="ru-RU" sz="2600" b="1" dirty="0" smtClean="0">
                <a:solidFill>
                  <a:srgbClr val="FF0000"/>
                </a:solidFill>
              </a:rPr>
              <a:t>(высокое качество мыслительной деятельности, отрицательное отношение к школе) </a:t>
            </a:r>
            <a:r>
              <a:rPr lang="ru-RU" sz="3000" b="1" dirty="0" smtClean="0">
                <a:solidFill>
                  <a:prstClr val="black"/>
                </a:solidFill>
              </a:rPr>
              <a:t>– </a:t>
            </a:r>
            <a:endParaRPr lang="ru-RU" sz="3000" b="1" dirty="0">
              <a:solidFill>
                <a:prstClr val="black"/>
              </a:solidFill>
            </a:endParaRP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3000" dirty="0">
                <a:solidFill>
                  <a:prstClr val="black"/>
                </a:solidFill>
              </a:rPr>
              <a:t>А) привитие интереса к учению;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3000" dirty="0">
                <a:solidFill>
                  <a:prstClr val="black"/>
                </a:solidFill>
              </a:rPr>
              <a:t>Б) установление правильных отношений между учащимися и педагогами;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3000" dirty="0">
                <a:solidFill>
                  <a:prstClr val="black"/>
                </a:solidFill>
              </a:rPr>
              <a:t>В)создание благоприятного психологического климата в классе;</a:t>
            </a:r>
          </a:p>
          <a:p>
            <a:pPr marL="342900" lvl="0" indent="-342900"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3000" b="1" dirty="0">
                <a:solidFill>
                  <a:srgbClr val="FF0000"/>
                </a:solidFill>
              </a:rPr>
              <a:t>Тип </a:t>
            </a:r>
            <a:r>
              <a:rPr lang="ru-RU" sz="3000" b="1" dirty="0" smtClean="0">
                <a:solidFill>
                  <a:srgbClr val="FF0000"/>
                </a:solidFill>
              </a:rPr>
              <a:t>3 </a:t>
            </a:r>
            <a:r>
              <a:rPr lang="ru-RU" sz="2600" b="1" dirty="0" smtClean="0">
                <a:solidFill>
                  <a:srgbClr val="FF0000"/>
                </a:solidFill>
              </a:rPr>
              <a:t>(низкая обучаемость, отрицательное отношение к школе)</a:t>
            </a:r>
            <a:r>
              <a:rPr lang="ru-RU" sz="3000" b="1" dirty="0" smtClean="0">
                <a:solidFill>
                  <a:srgbClr val="FF0000"/>
                </a:solidFill>
              </a:rPr>
              <a:t> </a:t>
            </a:r>
            <a:r>
              <a:rPr lang="ru-RU" sz="3000" b="1" dirty="0">
                <a:solidFill>
                  <a:srgbClr val="FF0000"/>
                </a:solidFill>
              </a:rPr>
              <a:t>- 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3000" dirty="0">
                <a:solidFill>
                  <a:prstClr val="black"/>
                </a:solidFill>
              </a:rPr>
              <a:t>требуется работа одновременно во всех направлениях.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37498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/>
              <a:t>Работа психолога школы в области профилактики неуспеваемости обучающихся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1825625"/>
            <a:ext cx="8217877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Младший школьный возраст:</a:t>
            </a:r>
          </a:p>
          <a:p>
            <a:pPr marL="0" indent="0">
              <a:buNone/>
            </a:pPr>
            <a:r>
              <a:rPr lang="ru-RU" dirty="0" smtClean="0"/>
              <a:t>Развивающие занятия (в рамках «Программы психологической адаптации первоклассников», занятия внеурочной деятельности, например, «Уроки развития» </a:t>
            </a:r>
            <a:r>
              <a:rPr lang="ru-RU" dirty="0" err="1" smtClean="0"/>
              <a:t>Локаловой</a:t>
            </a:r>
            <a:r>
              <a:rPr lang="ru-RU" dirty="0" smtClean="0"/>
              <a:t> Н.П., «Учусь учиться», «Тропинка к своему Я» и т.д.</a:t>
            </a:r>
          </a:p>
          <a:p>
            <a:pPr marL="0" indent="0">
              <a:buNone/>
            </a:pPr>
            <a:r>
              <a:rPr lang="ru-RU" b="1" dirty="0" smtClean="0"/>
              <a:t>Подростки и старшеклассники:</a:t>
            </a:r>
          </a:p>
          <a:p>
            <a:pPr marL="0" indent="0">
              <a:buNone/>
            </a:pPr>
            <a:r>
              <a:rPr lang="ru-RU" dirty="0"/>
              <a:t>Развивающие занятия(в рамках «Программы психологической адаптации </a:t>
            </a:r>
            <a:r>
              <a:rPr lang="ru-RU" dirty="0" smtClean="0"/>
              <a:t>5-классников, 10-классников», </a:t>
            </a:r>
            <a:r>
              <a:rPr lang="ru-RU" dirty="0"/>
              <a:t>занятия внеурочной деятельности, например, </a:t>
            </a:r>
            <a:r>
              <a:rPr lang="ru-RU" dirty="0" smtClean="0"/>
              <a:t>«</a:t>
            </a:r>
            <a:r>
              <a:rPr lang="ru-RU" dirty="0"/>
              <a:t>Учусь учиться», «Тропинка к своему Я» </a:t>
            </a:r>
            <a:r>
              <a:rPr lang="ru-RU" dirty="0" smtClean="0"/>
              <a:t>«Программа </a:t>
            </a:r>
            <a:r>
              <a:rPr lang="ru-RU" dirty="0"/>
              <a:t>занятий по повышению мотивации </a:t>
            </a:r>
            <a:r>
              <a:rPr lang="ru-RU" dirty="0" smtClean="0"/>
              <a:t>подростков», </a:t>
            </a:r>
            <a:r>
              <a:rPr lang="ru-RU" dirty="0" err="1" smtClean="0"/>
              <a:t>тренинговые</a:t>
            </a:r>
            <a:r>
              <a:rPr lang="ru-RU" dirty="0" smtClean="0"/>
              <a:t> занятия «Целеполагание и построение жизненной перспективы», Я и моя будущая профессия»  и </a:t>
            </a:r>
            <a:r>
              <a:rPr lang="ru-RU" dirty="0"/>
              <a:t>т.д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83700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923" y="365126"/>
            <a:ext cx="818270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>Психологические условия предупреждения неуспеваемости </a:t>
            </a:r>
            <a:r>
              <a:rPr lang="ru-RU" sz="3600" dirty="0" smtClean="0"/>
              <a:t>школьников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 </a:t>
            </a:r>
            <a:r>
              <a:rPr lang="ru-RU" dirty="0"/>
              <a:t>Знание и учет учителем возрастных особенностей младших подростков,</a:t>
            </a:r>
          </a:p>
          <a:p>
            <a:r>
              <a:rPr lang="ru-RU" dirty="0" smtClean="0"/>
              <a:t> знание </a:t>
            </a:r>
            <a:r>
              <a:rPr lang="ru-RU" dirty="0"/>
              <a:t>и учет индивидуально-типологических особенностей нервной системы учащихся</a:t>
            </a:r>
          </a:p>
          <a:p>
            <a:r>
              <a:rPr lang="ru-RU" dirty="0" smtClean="0"/>
              <a:t> умственной </a:t>
            </a:r>
            <a:r>
              <a:rPr lang="ru-RU" dirty="0"/>
              <a:t>деятельности школьников разного пола, учет ведущей деятельности младших школьников, коррекция недостаточно развитых психологических процессов 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 smtClean="0"/>
              <a:t> создание </a:t>
            </a:r>
            <a:r>
              <a:rPr lang="ru-RU" dirty="0"/>
              <a:t>доброжелательной атмосферы в учебной группе и нормализация межличностных отношений учащихся,</a:t>
            </a:r>
          </a:p>
          <a:p>
            <a:r>
              <a:rPr lang="ru-RU" dirty="0" smtClean="0"/>
              <a:t> содействие </a:t>
            </a:r>
            <a:r>
              <a:rPr lang="ru-RU" dirty="0"/>
              <a:t>снижению школьной тревожности младших детей</a:t>
            </a:r>
          </a:p>
          <a:p>
            <a:r>
              <a:rPr lang="ru-RU" dirty="0" smtClean="0"/>
              <a:t> формирование </a:t>
            </a:r>
            <a:r>
              <a:rPr lang="ru-RU" dirty="0"/>
              <a:t>положительной учебной мотивации и адекватной самооценки школьников</a:t>
            </a:r>
          </a:p>
        </p:txBody>
      </p:sp>
    </p:spTree>
    <p:extLst>
      <p:ext uri="{BB962C8B-B14F-4D97-AF65-F5344CB8AC3E}">
        <p14:creationId xmlns:p14="http://schemas.microsoft.com/office/powerpoint/2010/main" xmlns="" val="488740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186</TotalTime>
  <Words>1013</Words>
  <Application>Microsoft Office PowerPoint</Application>
  <PresentationFormat>Экран (4:3)</PresentationFormat>
  <Paragraphs>149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Особенности работы педагога – психолога с различными типами неуспевающих школьников</vt:lpstr>
      <vt:lpstr>Работа педагога-психолога с неуспевающими учащимися</vt:lpstr>
      <vt:lpstr>Задачи педагога - психолога:</vt:lpstr>
      <vt:lpstr>Слайд 4</vt:lpstr>
      <vt:lpstr>Подбор тестовых методов диагностики различен для каждой возрастной категории учащихся:</vt:lpstr>
      <vt:lpstr>Методы работы с неуспевающими (З.И.Колмыкова):</vt:lpstr>
      <vt:lpstr>Методы работы с неуспевающими (З.И.Колмыкова):</vt:lpstr>
      <vt:lpstr>Работа психолога школы в области профилактики неуспеваемости обучающихся</vt:lpstr>
      <vt:lpstr>Психологические условия предупреждения неуспеваемости школьников</vt:lpstr>
      <vt:lpstr>Психодиагностические таблицы</vt:lpstr>
      <vt:lpstr>Диагностическая карта: трудности при обучении русскому языку</vt:lpstr>
      <vt:lpstr>Слайд 12</vt:lpstr>
      <vt:lpstr>Работа с учащимися со слабым развитием мыслительной деятельности</vt:lpstr>
      <vt:lpstr>Работа с учащимися, не желающими учиться</vt:lpstr>
      <vt:lpstr>Для того чтобы повысить познавательный интерес, применяются активные формы обучения</vt:lpstr>
      <vt:lpstr>Работа с учащимися, на которых повлияли внешние причины:</vt:lpstr>
      <vt:lpstr>Слайд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Елена Викторовна</cp:lastModifiedBy>
  <cp:revision>50</cp:revision>
  <dcterms:created xsi:type="dcterms:W3CDTF">2018-09-04T12:10:47Z</dcterms:created>
  <dcterms:modified xsi:type="dcterms:W3CDTF">2019-05-21T10:57:38Z</dcterms:modified>
</cp:coreProperties>
</file>